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3714" r:id="rId5"/>
  </p:sldMasterIdLst>
  <p:notesMasterIdLst>
    <p:notesMasterId r:id="rId30"/>
  </p:notesMasterIdLst>
  <p:handoutMasterIdLst>
    <p:handoutMasterId r:id="rId31"/>
  </p:handoutMasterIdLst>
  <p:sldIdLst>
    <p:sldId id="256" r:id="rId6"/>
    <p:sldId id="838" r:id="rId7"/>
    <p:sldId id="839" r:id="rId8"/>
    <p:sldId id="840" r:id="rId9"/>
    <p:sldId id="842" r:id="rId10"/>
    <p:sldId id="844" r:id="rId11"/>
    <p:sldId id="843" r:id="rId12"/>
    <p:sldId id="845" r:id="rId13"/>
    <p:sldId id="846" r:id="rId14"/>
    <p:sldId id="847" r:id="rId15"/>
    <p:sldId id="848" r:id="rId16"/>
    <p:sldId id="849" r:id="rId17"/>
    <p:sldId id="850" r:id="rId18"/>
    <p:sldId id="851" r:id="rId19"/>
    <p:sldId id="852" r:id="rId20"/>
    <p:sldId id="853" r:id="rId21"/>
    <p:sldId id="854" r:id="rId22"/>
    <p:sldId id="684" r:id="rId23"/>
    <p:sldId id="696" r:id="rId24"/>
    <p:sldId id="697" r:id="rId25"/>
    <p:sldId id="699" r:id="rId26"/>
    <p:sldId id="700" r:id="rId27"/>
    <p:sldId id="855" r:id="rId28"/>
    <p:sldId id="6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19B20F-8921-4AA8-86BB-4DFA64E70FB6}">
          <p14:sldIdLst>
            <p14:sldId id="256"/>
            <p14:sldId id="838"/>
            <p14:sldId id="839"/>
            <p14:sldId id="840"/>
            <p14:sldId id="842"/>
            <p14:sldId id="844"/>
            <p14:sldId id="843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684"/>
            <p14:sldId id="696"/>
            <p14:sldId id="697"/>
            <p14:sldId id="699"/>
            <p14:sldId id="700"/>
            <p14:sldId id="855"/>
            <p14:sldId id="6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reen" initials="PG" lastIdx="8" clrIdx="0">
    <p:extLst>
      <p:ext uri="{19B8F6BF-5375-455C-9EA6-DF929625EA0E}">
        <p15:presenceInfo xmlns:p15="http://schemas.microsoft.com/office/powerpoint/2012/main" userId="84a8dbd73bad1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9"/>
    <a:srgbClr val="003300"/>
    <a:srgbClr val="A07111"/>
    <a:srgbClr val="B18A38"/>
    <a:srgbClr val="1F2B7D"/>
    <a:srgbClr val="002060"/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250" autoAdjust="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FB33F-63CF-4B72-90C0-4D55C6729EDA}" type="datetimeFigureOut">
              <a:rPr lang="en-GB" smtClean="0"/>
              <a:t>03/06/2021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DFF81-C815-4067-A30E-55F30CAE72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64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EB5CD-065B-4433-9B81-D7D3B9DAA944}" type="datetimeFigureOut">
              <a:rPr lang="en-GB" smtClean="0"/>
              <a:t>03/06/2021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14DAE-89E5-438C-B298-CCD8B2A436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0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0DFA0-81CF-B642-B0A1-F7681E2A2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40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BC-3678-4E71-BE7E-CBB904C57919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48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1D51-4869-4F02-8CA2-B2CB1852F280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3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88EED-2596-4817-B3A5-7D72FF7F4AC7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56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F108-92BF-493E-B9A9-7CA49BE5AB42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0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2ABD6-FD9B-4B70-8AF2-7A3BD55FAE6A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7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9F06-4582-48D5-96DC-EB766029E31C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1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0BDD-B4C4-4F20-B3F3-2C26F980FA2E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873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8BBC-C30A-49B5-AF75-32E5347ADEC8}" type="datetime1">
              <a:rPr lang="en-GB" smtClean="0"/>
              <a:t>03/06/2021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09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2AE06-27F7-44D2-A0FC-5AB7908FB410}" type="datetime1">
              <a:rPr lang="en-GB" smtClean="0"/>
              <a:t>03/06/2021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036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4A162-9D88-4613-8724-8CE1C00005DC}" type="datetime1">
              <a:rPr lang="en-GB" smtClean="0"/>
              <a:t>03/06/2021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42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3B9DA-8EAA-42B4-A8AE-F24BED350CAD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6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36C-EB7E-42E0-BBBA-5032E7750C2E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8883"/>
            <a:ext cx="1742951" cy="4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70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2EF2E-7B4E-476D-995B-2B05CC625CAE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8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F45AF-315C-4B30-9234-937045A2E0E1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98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4762-B141-44A5-9FD5-7F40F96ECDCC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7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AA22-9BF3-43D9-AEFF-2005AA2A7E40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34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73597-CDB1-4B3A-A5C9-D80A7D132F89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0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4985D-36A0-4389-B5C9-24A0BB59A2C0}" type="datetime1">
              <a:rPr lang="en-GB" smtClean="0"/>
              <a:t>03/06/2021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41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389-030C-4EF5-85F8-68B3C1072924}" type="datetime1">
              <a:rPr lang="en-GB" smtClean="0"/>
              <a:t>03/06/2021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02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3C8F-00EB-4A12-B3B1-B06A74E85F25}" type="datetime1">
              <a:rPr lang="en-GB" smtClean="0"/>
              <a:t>03/06/2021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96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9A6F-73EC-4887-8EA8-E6788CAB1DF4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0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E600-F7BB-467C-A83B-C76B86988EFA}" type="datetime1">
              <a:rPr lang="en-GB" smtClean="0"/>
              <a:t>03/06/2021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PETER L. GREEN, DIEGO ECHEVERRIA and SARINI JAYASINGHE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243A-EDD3-4561-B5FA-AA3A5A944F36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E736-A140-4E41-A45D-A60AF21E3984}" type="datetime1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PETER L. GREEN, DIEGO ECHEVERRIA and SARINI JAYASINGHE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8F8F-2851-4536-A9C7-72A8F3585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92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808" y="534970"/>
            <a:ext cx="6333584" cy="2894030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NSG Pilkington – University of Liverpool Machine Learning Project: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03/06/2021</a:t>
            </a:r>
            <a:endParaRPr lang="en-GB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8260" y="3974265"/>
            <a:ext cx="3051142" cy="23316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Peter Green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Diego Echeverria</a:t>
            </a: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/>
                <a:cs typeface="Arial"/>
              </a:rPr>
              <a:t>Sarini Jayasinghe</a:t>
            </a:r>
          </a:p>
          <a:p>
            <a:pPr algn="just"/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Institute,</a:t>
            </a:r>
          </a:p>
          <a:p>
            <a:pPr algn="just"/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64877" y="1056950"/>
            <a:ext cx="89267" cy="160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" y="4737970"/>
            <a:ext cx="4503161" cy="183832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652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15D05D-5F74-40D4-81B4-E0C9C7535A7C}"/>
                  </a:ext>
                </a:extLst>
              </p:cNvPr>
              <p:cNvSpPr txBox="1"/>
              <p:nvPr/>
            </p:nvSpPr>
            <p:spPr>
              <a:xfrm>
                <a:off x="314959" y="1295402"/>
                <a:ext cx="5534653" cy="408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Introducing Shannon Entropy: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1/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A complicated thing (and the birth of information theory!)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For now we just need to now that the </a:t>
                </a:r>
                <a:r>
                  <a:rPr lang="en-GB" b="0" u="sng" dirty="0"/>
                  <a:t>Shannon Entropy is maximised when the probability distribution over our data is uniform</a:t>
                </a:r>
                <a:r>
                  <a:rPr lang="en-GB" b="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0" dirty="0"/>
                  <a:t>There will be other ways of measuring ‘uniformity’ but this is what I’m most familiar with.</a:t>
                </a:r>
              </a:p>
              <a:p>
                <a:endParaRPr lang="en-GB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15D05D-5F74-40D4-81B4-E0C9C7535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59" y="1295402"/>
                <a:ext cx="5534653" cy="4088555"/>
              </a:xfrm>
              <a:prstGeom prst="rect">
                <a:avLst/>
              </a:prstGeom>
              <a:blipFill>
                <a:blip r:embed="rId2"/>
                <a:stretch>
                  <a:fillRect l="-771" t="-896" r="-1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88ED45-C876-4F12-B181-11909D709109}"/>
              </a:ext>
            </a:extLst>
          </p:cNvPr>
          <p:cNvCxnSpPr/>
          <p:nvPr/>
        </p:nvCxnSpPr>
        <p:spPr>
          <a:xfrm flipV="1">
            <a:off x="8272060" y="619760"/>
            <a:ext cx="0" cy="1264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77D1A8-D590-41BF-9685-C8CFBAA07322}"/>
              </a:ext>
            </a:extLst>
          </p:cNvPr>
          <p:cNvCxnSpPr>
            <a:cxnSpLocks/>
          </p:cNvCxnSpPr>
          <p:nvPr/>
        </p:nvCxnSpPr>
        <p:spPr>
          <a:xfrm>
            <a:off x="8053620" y="1630680"/>
            <a:ext cx="20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0AA193-44C0-4FDA-98B1-323C8426475A}"/>
              </a:ext>
            </a:extLst>
          </p:cNvPr>
          <p:cNvSpPr/>
          <p:nvPr/>
        </p:nvSpPr>
        <p:spPr>
          <a:xfrm>
            <a:off x="8637820" y="97028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64F4ED-DE9C-46F0-8314-5497980DD27B}"/>
              </a:ext>
            </a:extLst>
          </p:cNvPr>
          <p:cNvSpPr/>
          <p:nvPr/>
        </p:nvSpPr>
        <p:spPr>
          <a:xfrm>
            <a:off x="9161060" y="97028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88CEB-D840-46A0-9C9C-90CD5CBF8889}"/>
              </a:ext>
            </a:extLst>
          </p:cNvPr>
          <p:cNvSpPr/>
          <p:nvPr/>
        </p:nvSpPr>
        <p:spPr>
          <a:xfrm>
            <a:off x="9625884" y="965202"/>
            <a:ext cx="116831" cy="6603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81EC26-FD95-4985-9FF9-473415A8C0AA}"/>
                  </a:ext>
                </a:extLst>
              </p:cNvPr>
              <p:cNvSpPr txBox="1"/>
              <p:nvPr/>
            </p:nvSpPr>
            <p:spPr>
              <a:xfrm>
                <a:off x="8578510" y="163576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81EC26-FD95-4985-9FF9-473415A8C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0" y="1635760"/>
                <a:ext cx="276101" cy="276999"/>
              </a:xfrm>
              <a:prstGeom prst="rect">
                <a:avLst/>
              </a:prstGeom>
              <a:blipFill>
                <a:blip r:embed="rId3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0B79-BC93-4082-A2E1-E22804D0544F}"/>
                  </a:ext>
                </a:extLst>
              </p:cNvPr>
              <p:cNvSpPr txBox="1"/>
              <p:nvPr/>
            </p:nvSpPr>
            <p:spPr>
              <a:xfrm>
                <a:off x="9105944" y="1635760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C0B79-BC93-4082-A2E1-E22804D05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44" y="1635760"/>
                <a:ext cx="281423" cy="276999"/>
              </a:xfrm>
              <a:prstGeom prst="rect">
                <a:avLst/>
              </a:prstGeom>
              <a:blipFill>
                <a:blip r:embed="rId4"/>
                <a:stretch>
                  <a:fillRect l="-13043" r="-652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5319B-BE93-4CA4-B99C-00902F37ECAB}"/>
                  </a:ext>
                </a:extLst>
              </p:cNvPr>
              <p:cNvSpPr txBox="1"/>
              <p:nvPr/>
            </p:nvSpPr>
            <p:spPr>
              <a:xfrm>
                <a:off x="9553104" y="1625599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35319B-BE93-4CA4-B99C-00902F37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04" y="1625599"/>
                <a:ext cx="281423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074967-1DCD-43FB-BEDD-8B475D134D6C}"/>
                  </a:ext>
                </a:extLst>
              </p:cNvPr>
              <p:cNvSpPr txBox="1"/>
              <p:nvPr/>
            </p:nvSpPr>
            <p:spPr>
              <a:xfrm>
                <a:off x="7564716" y="248916"/>
                <a:ext cx="112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074967-1DCD-43FB-BEDD-8B475D134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16" y="248916"/>
                <a:ext cx="1124795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3CC26C-07DE-414E-9B29-36EA192A5849}"/>
                  </a:ext>
                </a:extLst>
              </p:cNvPr>
              <p:cNvSpPr txBox="1"/>
              <p:nvPr/>
            </p:nvSpPr>
            <p:spPr>
              <a:xfrm>
                <a:off x="7820151" y="848221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3CC26C-07DE-414E-9B29-36EA192A5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151" y="848221"/>
                <a:ext cx="423193" cy="276999"/>
              </a:xfrm>
              <a:prstGeom prst="rect">
                <a:avLst/>
              </a:prstGeom>
              <a:blipFill>
                <a:blip r:embed="rId7"/>
                <a:stretch>
                  <a:fillRect l="-13043" t="-2174" r="-1449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8F0AF0-D820-49DB-8686-083D7CA19896}"/>
                  </a:ext>
                </a:extLst>
              </p:cNvPr>
              <p:cNvSpPr txBox="1"/>
              <p:nvPr/>
            </p:nvSpPr>
            <p:spPr>
              <a:xfrm>
                <a:off x="7130648" y="1932222"/>
                <a:ext cx="3248005" cy="392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GB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GB" dirty="0"/>
                  <a:t>=</a:t>
                </a:r>
                <a:r>
                  <a:rPr lang="en-GB" dirty="0">
                    <a:solidFill>
                      <a:srgbClr val="FF0000"/>
                    </a:solidFill>
                  </a:rPr>
                  <a:t>1.10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8F0AF0-D820-49DB-8686-083D7CA19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8" y="1932222"/>
                <a:ext cx="3248005" cy="392543"/>
              </a:xfrm>
              <a:prstGeom prst="rect">
                <a:avLst/>
              </a:prstGeom>
              <a:blipFill>
                <a:blip r:embed="rId8"/>
                <a:stretch>
                  <a:fillRect l="-2627" t="-4688" r="-3565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12EBB1-D7DD-4FB2-B25E-916AB22F1B44}"/>
              </a:ext>
            </a:extLst>
          </p:cNvPr>
          <p:cNvCxnSpPr/>
          <p:nvPr/>
        </p:nvCxnSpPr>
        <p:spPr>
          <a:xfrm flipV="1">
            <a:off x="8272060" y="3610163"/>
            <a:ext cx="0" cy="1264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92C3FF-9251-418F-9D62-00218377BC02}"/>
              </a:ext>
            </a:extLst>
          </p:cNvPr>
          <p:cNvCxnSpPr>
            <a:cxnSpLocks/>
          </p:cNvCxnSpPr>
          <p:nvPr/>
        </p:nvCxnSpPr>
        <p:spPr>
          <a:xfrm>
            <a:off x="8053620" y="4621083"/>
            <a:ext cx="203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7B4F2A4-FF52-4805-83FA-81A707BBCC8D}"/>
              </a:ext>
            </a:extLst>
          </p:cNvPr>
          <p:cNvSpPr/>
          <p:nvPr/>
        </p:nvSpPr>
        <p:spPr>
          <a:xfrm>
            <a:off x="8637821" y="3794125"/>
            <a:ext cx="115578" cy="826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43F7F-AE09-47B7-BCC8-B8C915C46BDF}"/>
              </a:ext>
            </a:extLst>
          </p:cNvPr>
          <p:cNvSpPr/>
          <p:nvPr/>
        </p:nvSpPr>
        <p:spPr>
          <a:xfrm>
            <a:off x="9161060" y="4266567"/>
            <a:ext cx="140931" cy="354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9710DF-3B34-4878-BB0E-F445F25C1948}"/>
              </a:ext>
            </a:extLst>
          </p:cNvPr>
          <p:cNvSpPr/>
          <p:nvPr/>
        </p:nvSpPr>
        <p:spPr>
          <a:xfrm>
            <a:off x="9625884" y="4261487"/>
            <a:ext cx="140931" cy="354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B8ECBF-B0AC-4CDB-8B51-58261B691357}"/>
                  </a:ext>
                </a:extLst>
              </p:cNvPr>
              <p:cNvSpPr txBox="1"/>
              <p:nvPr/>
            </p:nvSpPr>
            <p:spPr>
              <a:xfrm>
                <a:off x="8578510" y="4626163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B8ECBF-B0AC-4CDB-8B51-58261B69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0" y="4626163"/>
                <a:ext cx="276101" cy="276999"/>
              </a:xfrm>
              <a:prstGeom prst="rect">
                <a:avLst/>
              </a:prstGeom>
              <a:blipFill>
                <a:blip r:embed="rId9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FE1228-791D-4EC9-BB3B-AD4BFABAC3F8}"/>
                  </a:ext>
                </a:extLst>
              </p:cNvPr>
              <p:cNvSpPr txBox="1"/>
              <p:nvPr/>
            </p:nvSpPr>
            <p:spPr>
              <a:xfrm>
                <a:off x="9105944" y="4626163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FFE1228-791D-4EC9-BB3B-AD4BFABA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44" y="4626163"/>
                <a:ext cx="281423" cy="276999"/>
              </a:xfrm>
              <a:prstGeom prst="rect">
                <a:avLst/>
              </a:prstGeom>
              <a:blipFill>
                <a:blip r:embed="rId10"/>
                <a:stretch>
                  <a:fillRect l="-13043" r="-652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895BD-5C7F-42A4-A324-DA9DDF2CD0D7}"/>
                  </a:ext>
                </a:extLst>
              </p:cNvPr>
              <p:cNvSpPr txBox="1"/>
              <p:nvPr/>
            </p:nvSpPr>
            <p:spPr>
              <a:xfrm>
                <a:off x="9553104" y="4616002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5895BD-5C7F-42A4-A324-DA9DDF2C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104" y="4616002"/>
                <a:ext cx="281423" cy="276999"/>
              </a:xfrm>
              <a:prstGeom prst="rect">
                <a:avLst/>
              </a:prstGeom>
              <a:blipFill>
                <a:blip r:embed="rId11"/>
                <a:stretch>
                  <a:fillRect l="-13043" r="-8696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F4E11E-7735-45BF-82BE-B32176532E6E}"/>
                  </a:ext>
                </a:extLst>
              </p:cNvPr>
              <p:cNvSpPr txBox="1"/>
              <p:nvPr/>
            </p:nvSpPr>
            <p:spPr>
              <a:xfrm>
                <a:off x="7564716" y="3239319"/>
                <a:ext cx="112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F4E11E-7735-45BF-82BE-B32176532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16" y="3239319"/>
                <a:ext cx="1124795" cy="276999"/>
              </a:xfrm>
              <a:prstGeom prst="rect">
                <a:avLst/>
              </a:prstGeom>
              <a:blipFill>
                <a:blip r:embed="rId12"/>
                <a:stretch>
                  <a:fillRect l="-4891" t="-2174" r="-760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F62F0B-22E4-4C34-BBDD-327243F9DDB0}"/>
                  </a:ext>
                </a:extLst>
              </p:cNvPr>
              <p:cNvSpPr txBox="1"/>
              <p:nvPr/>
            </p:nvSpPr>
            <p:spPr>
              <a:xfrm>
                <a:off x="7778385" y="3686342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F62F0B-22E4-4C34-BBDD-327243F9D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385" y="3686342"/>
                <a:ext cx="423193" cy="276999"/>
              </a:xfrm>
              <a:prstGeom prst="rect">
                <a:avLst/>
              </a:prstGeom>
              <a:blipFill>
                <a:blip r:embed="rId13"/>
                <a:stretch>
                  <a:fillRect l="-13043" t="-4444" r="-1449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D548C-1043-4BDE-B22A-8677C3A9F744}"/>
                  </a:ext>
                </a:extLst>
              </p:cNvPr>
              <p:cNvSpPr txBox="1"/>
              <p:nvPr/>
            </p:nvSpPr>
            <p:spPr>
              <a:xfrm>
                <a:off x="7130648" y="4922625"/>
                <a:ext cx="324800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r>
                  <a:rPr lang="en-GB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func>
                  </m:oMath>
                </a14:m>
                <a:r>
                  <a:rPr lang="en-GB" dirty="0"/>
                  <a:t>=</a:t>
                </a:r>
                <a:r>
                  <a:rPr lang="en-GB" dirty="0">
                    <a:solidFill>
                      <a:srgbClr val="FF0000"/>
                    </a:solidFill>
                  </a:rPr>
                  <a:t>1.04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AD548C-1043-4BDE-B22A-8677C3A9F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8" y="4922625"/>
                <a:ext cx="3248005" cy="391133"/>
              </a:xfrm>
              <a:prstGeom prst="rect">
                <a:avLst/>
              </a:prstGeom>
              <a:blipFill>
                <a:blip r:embed="rId14"/>
                <a:stretch>
                  <a:fillRect l="-2627" t="-4688" r="-3565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D202E4-8E09-4FAD-B3BF-31E4EB53C3FF}"/>
                  </a:ext>
                </a:extLst>
              </p:cNvPr>
              <p:cNvSpPr txBox="1"/>
              <p:nvPr/>
            </p:nvSpPr>
            <p:spPr>
              <a:xfrm>
                <a:off x="7782288" y="4126382"/>
                <a:ext cx="42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1/4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8D202E4-8E09-4FAD-B3BF-31E4EB53C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88" y="4126382"/>
                <a:ext cx="423193" cy="276999"/>
              </a:xfrm>
              <a:prstGeom prst="rect">
                <a:avLst/>
              </a:prstGeom>
              <a:blipFill>
                <a:blip r:embed="rId15"/>
                <a:stretch>
                  <a:fillRect l="-13043" t="-2222" r="-1449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80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1B9EC-1EB4-4660-9E62-FDB2D92F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24" y="941908"/>
            <a:ext cx="8694606" cy="516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2DF9-ADDB-4941-8B4F-071E4D2A5087}"/>
              </a:ext>
            </a:extLst>
          </p:cNvPr>
          <p:cNvSpPr txBox="1"/>
          <p:nvPr/>
        </p:nvSpPr>
        <p:spPr>
          <a:xfrm>
            <a:off x="9095430" y="1325057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problem here is that low fault density readings are also very uniform.</a:t>
            </a:r>
          </a:p>
          <a:p>
            <a:endParaRPr lang="en-GB" dirty="0"/>
          </a:p>
          <a:p>
            <a:r>
              <a:rPr lang="en-GB" dirty="0"/>
              <a:t>Perhaps the criteria for a ‘stripe’ should be ‘high fault density and uniform’?</a:t>
            </a:r>
          </a:p>
        </p:txBody>
      </p:sp>
    </p:spTree>
    <p:extLst>
      <p:ext uri="{BB962C8B-B14F-4D97-AF65-F5344CB8AC3E}">
        <p14:creationId xmlns:p14="http://schemas.microsoft.com/office/powerpoint/2010/main" val="299780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C5D3B-9346-4B02-AB1D-9997C483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198880"/>
            <a:ext cx="4065906" cy="317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62FE1-1194-4DC2-AF0E-061E1C95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69" y="1292718"/>
            <a:ext cx="7794779" cy="4272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3B2D8-F516-4243-9B02-1610F3C6D601}"/>
              </a:ext>
            </a:extLst>
          </p:cNvPr>
          <p:cNvSpPr txBox="1"/>
          <p:nvPr/>
        </p:nvSpPr>
        <p:spPr>
          <a:xfrm>
            <a:off x="340360" y="4577080"/>
            <a:ext cx="352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example, here we identify points that have total fault density &gt; 2.5 and entropy &gt; 2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2F008-AD0E-4902-8499-F2DA10451C83}"/>
              </a:ext>
            </a:extLst>
          </p:cNvPr>
          <p:cNvSpPr/>
          <p:nvPr/>
        </p:nvSpPr>
        <p:spPr>
          <a:xfrm>
            <a:off x="7640320" y="3774440"/>
            <a:ext cx="137160" cy="802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0012F-EAAB-4375-8D34-24643E7591D6}"/>
              </a:ext>
            </a:extLst>
          </p:cNvPr>
          <p:cNvSpPr txBox="1"/>
          <p:nvPr/>
        </p:nvSpPr>
        <p:spPr>
          <a:xfrm>
            <a:off x="6578600" y="5709920"/>
            <a:ext cx="374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‘spike’ but not a ‘stripe’!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8E3BA6-A366-424F-A06A-32E28E660DF1}"/>
              </a:ext>
            </a:extLst>
          </p:cNvPr>
          <p:cNvCxnSpPr/>
          <p:nvPr/>
        </p:nvCxnSpPr>
        <p:spPr>
          <a:xfrm flipH="1" flipV="1">
            <a:off x="7680960" y="4577080"/>
            <a:ext cx="330200" cy="113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6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B9FCB-38F9-4698-B7BB-E07B8CC98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0" t="6297" r="15037" b="7315"/>
          <a:stretch/>
        </p:blipFill>
        <p:spPr>
          <a:xfrm>
            <a:off x="5032305" y="1195273"/>
            <a:ext cx="5805310" cy="4659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31B59F-5FC3-4E72-9BEB-7324A1C48423}"/>
              </a:ext>
            </a:extLst>
          </p:cNvPr>
          <p:cNvSpPr txBox="1"/>
          <p:nvPr/>
        </p:nvSpPr>
        <p:spPr>
          <a:xfrm>
            <a:off x="497840" y="1391334"/>
            <a:ext cx="405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Looking over a new date range (2020-09-06 to 2020-09-11)</a:t>
            </a:r>
          </a:p>
        </p:txBody>
      </p:sp>
    </p:spTree>
    <p:extLst>
      <p:ext uri="{BB962C8B-B14F-4D97-AF65-F5344CB8AC3E}">
        <p14:creationId xmlns:p14="http://schemas.microsoft.com/office/powerpoint/2010/main" val="62514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15F44-02D0-4ABA-A028-710A253F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4" y="2268786"/>
            <a:ext cx="4238436" cy="317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13A-7157-4F00-B940-1841400B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1416754"/>
            <a:ext cx="7772662" cy="4333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23914F-336A-47D2-83F5-B934E46583E3}"/>
              </a:ext>
            </a:extLst>
          </p:cNvPr>
          <p:cNvSpPr txBox="1"/>
          <p:nvPr/>
        </p:nvSpPr>
        <p:spPr>
          <a:xfrm>
            <a:off x="497840" y="1397019"/>
            <a:ext cx="405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Looking over a new date range (2020-09-06 to 2020-09-11)</a:t>
            </a:r>
          </a:p>
        </p:txBody>
      </p:sp>
    </p:spTree>
    <p:extLst>
      <p:ext uri="{BB962C8B-B14F-4D97-AF65-F5344CB8AC3E}">
        <p14:creationId xmlns:p14="http://schemas.microsoft.com/office/powerpoint/2010/main" val="139345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4CC54-F6B7-4A68-BE3C-A0A3032B1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7" t="6296" r="13506" b="4956"/>
          <a:stretch/>
        </p:blipFill>
        <p:spPr>
          <a:xfrm>
            <a:off x="6101080" y="1547344"/>
            <a:ext cx="5628640" cy="4325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22D261-0A9A-4DC6-BE6A-55DAA73D6EF4}"/>
              </a:ext>
            </a:extLst>
          </p:cNvPr>
          <p:cNvSpPr txBox="1"/>
          <p:nvPr/>
        </p:nvSpPr>
        <p:spPr>
          <a:xfrm>
            <a:off x="497840" y="1397019"/>
            <a:ext cx="405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Looking over a new date range (2020-12-08 to 2020-12-15)</a:t>
            </a:r>
          </a:p>
        </p:txBody>
      </p:sp>
    </p:spTree>
    <p:extLst>
      <p:ext uri="{BB962C8B-B14F-4D97-AF65-F5344CB8AC3E}">
        <p14:creationId xmlns:p14="http://schemas.microsoft.com/office/powerpoint/2010/main" val="428103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5E81E-A9FE-49EF-BAD7-46E8BC18A208}"/>
              </a:ext>
            </a:extLst>
          </p:cNvPr>
          <p:cNvSpPr txBox="1"/>
          <p:nvPr/>
        </p:nvSpPr>
        <p:spPr>
          <a:xfrm>
            <a:off x="497840" y="1397019"/>
            <a:ext cx="405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Looking over a new date range (2020-12-08 to 2020-12-15)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16F73-72A3-4813-8A53-6CDAF1BD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2118360"/>
            <a:ext cx="4822613" cy="3616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95190-FDD5-4EAE-BF5B-AB3FFAF2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35" y="1813200"/>
            <a:ext cx="7210892" cy="4008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58CF91-C7DE-40A2-802C-12DF1AB0989C}"/>
              </a:ext>
            </a:extLst>
          </p:cNvPr>
          <p:cNvSpPr/>
          <p:nvPr/>
        </p:nvSpPr>
        <p:spPr>
          <a:xfrm>
            <a:off x="7548880" y="4282440"/>
            <a:ext cx="218440" cy="848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F5EFC-746A-4060-ABBF-F020E17D3C9E}"/>
              </a:ext>
            </a:extLst>
          </p:cNvPr>
          <p:cNvSpPr txBox="1"/>
          <p:nvPr/>
        </p:nvSpPr>
        <p:spPr>
          <a:xfrm>
            <a:off x="6365240" y="599948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‘Spike’ but not a ‘stripe’.</a:t>
            </a:r>
          </a:p>
        </p:txBody>
      </p:sp>
    </p:spTree>
    <p:extLst>
      <p:ext uri="{BB962C8B-B14F-4D97-AF65-F5344CB8AC3E}">
        <p14:creationId xmlns:p14="http://schemas.microsoft.com/office/powerpoint/2010/main" val="354376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8329E-46C5-48CC-A4B4-6196CE33FA3D}"/>
              </a:ext>
            </a:extLst>
          </p:cNvPr>
          <p:cNvSpPr txBox="1"/>
          <p:nvPr/>
        </p:nvSpPr>
        <p:spPr>
          <a:xfrm>
            <a:off x="863600" y="1310640"/>
            <a:ext cx="1013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Are we happy with this definition of ‘stripe’?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Are we happy removing single module values that are higher than some threshold?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should be do after we’ve deleted the ‘stripes’ (Equal to previous value? Simply ignore?)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Are we comfortable with the ‘spikes not stipes’ (note should hopefully be removed by the spike removal processing that we’re going to the raw data anyway)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ISRA 5D has horizontal stripes, which is more of a pain; may have to use a sliding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now, would recommend continuing to focus on the MK4 data (focusing on the ISRA later).</a:t>
            </a:r>
          </a:p>
        </p:txBody>
      </p:sp>
    </p:spTree>
    <p:extLst>
      <p:ext uri="{BB962C8B-B14F-4D97-AF65-F5344CB8AC3E}">
        <p14:creationId xmlns:p14="http://schemas.microsoft.com/office/powerpoint/2010/main" val="4097357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18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1700" y="894835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the reduced input set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48" y="1221238"/>
            <a:ext cx="6881351" cy="245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3673098"/>
            <a:ext cx="7056439" cy="2431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2020-08-24 to 08-29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2020-09-06 to 09-11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6BCF3-D15D-4114-B3DE-862CB860E59C}"/>
              </a:ext>
            </a:extLst>
          </p:cNvPr>
          <p:cNvSpPr txBox="1"/>
          <p:nvPr/>
        </p:nvSpPr>
        <p:spPr>
          <a:xfrm>
            <a:off x="8610600" y="970521"/>
            <a:ext cx="32867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Video ‘2021-06-01_results.mp4’ now on the </a:t>
            </a:r>
            <a:r>
              <a:rPr lang="en-GB" dirty="0" err="1"/>
              <a:t>Sharepoint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281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19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7" y="1435100"/>
            <a:ext cx="6824901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63" y="3733800"/>
            <a:ext cx="7191375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1400" y="9319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the reduced input set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2020-10-21 to 10-26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2020-12-07 to 12-12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A7FE2-35D9-4C99-87B0-13D19A7537FE}"/>
              </a:ext>
            </a:extLst>
          </p:cNvPr>
          <p:cNvSpPr txBox="1"/>
          <p:nvPr/>
        </p:nvSpPr>
        <p:spPr>
          <a:xfrm>
            <a:off x="8610600" y="970521"/>
            <a:ext cx="32867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Video ‘2021-06-01_results.mp4’ now on the </a:t>
            </a:r>
            <a:r>
              <a:rPr lang="en-GB" dirty="0" err="1"/>
              <a:t>Sharepoint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50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MK4 Scanner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Upskilling: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 we learn ‘online’?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is a Neural Network?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is a Gaussian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does PCA work?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Shannon Entropy?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67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20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400" y="894835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Predicted furnace faults using GP with the reduced input set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463" y="1264167"/>
            <a:ext cx="6707024" cy="2408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3673098"/>
            <a:ext cx="6787596" cy="242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0249" y="3673098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2020-08-19 to 08-24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635500" y="6100852"/>
            <a:ext cx="234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2020-08-28 to 09-02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1C477-CDE7-452A-92C3-EE51520B0463}"/>
              </a:ext>
            </a:extLst>
          </p:cNvPr>
          <p:cNvSpPr txBox="1"/>
          <p:nvPr/>
        </p:nvSpPr>
        <p:spPr>
          <a:xfrm>
            <a:off x="8610600" y="970521"/>
            <a:ext cx="32867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Video ‘2021-06-01_results.mp4’ now on the </a:t>
            </a:r>
            <a:r>
              <a:rPr lang="en-GB" dirty="0" err="1"/>
              <a:t>Sharepoint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99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21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400" y="7668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Automatic relevance determination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68700" y="1243576"/>
          <a:ext cx="5715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Inputs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Relevance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10425 Calculated Cullet Ratio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1.47570386e+07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1950 Canal Temp. Control  Pyrometer (2)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1.91225467e+07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10279 Canal Temp. Control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1.84464680e+07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2922 Closed Bottom Temperature - Downstream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2.14379498e+07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2913 Closed Bottom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9.52148658e+06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2918 Closed Bottom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6.93637760e+06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2921 Closed Bottom Temperature - Upstream Working End (PV)',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9.20197318e+06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1650 Combustion Air Temperature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6.96598293e-01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10091 Furnace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6.12146795e+06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15119 Furnace Pressure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9.84513278e+06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9393 Glass Level Control (OP)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3.29231329e+06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7546 Open Crown Temperature - Port 1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1.46498971e+07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7746 Open Crown Temperature - Port 2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4.88885491e+06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7673 Open Crown Temperature - Port 5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1.05928824e+07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7483 Open Crown Temperature - Port 6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3.73334813e+06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10271 Open Crown Temperature - Upstream Refiner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1.13782346e+07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7520 Open Crown Temperature - Upstream Working End (PV)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4.75003849e+06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9400 Port 2 Gas Flow (SP)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3.23756224e+06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9282 Tweel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1.03640068e+07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733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22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alt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Regression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1400" y="766806"/>
            <a:ext cx="897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Automatic relevance determination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68700" y="1250438"/>
          <a:ext cx="5715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Inputs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Relevance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11384 Wobbe Index (Incoming Gas)'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1.39070006e+07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 1 Combustion Air Flow (combined)</a:t>
                      </a:r>
                      <a:endParaRPr lang="en-GB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1.29692822e+07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Port 2 - 3 Combustion Air Flow (combined)</a:t>
                      </a:r>
                      <a:endParaRPr lang="en-GB" sz="105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5.90208783e-01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F0000"/>
                          </a:solidFill>
                        </a:rPr>
                        <a:t>Port 4 - 5 Combustion Air Flow (combined)</a:t>
                      </a:r>
                      <a:endParaRPr lang="en-GB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1.88644639e+00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Port 6 - 7 Combustion Air Flow (combined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2.53016657e+00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Port 8 Combustion Air Flow (combined)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4.01497482e+06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US" sz="1050" dirty="0"/>
                        <a:t>200000 Front Wall Temperature Average (PV)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/>
                        <a:t>6.70581206e+06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2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1.07234578e+00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4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7.31755158e+00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Regenerator Crown Temperature Port 6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8.89175497e+06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Crown Temperature Port 8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1.53359477e+00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Regenerator Base Temperature Port 1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2.32852629e+06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r>
                        <a:rPr lang="en-GB" sz="1050" dirty="0"/>
                        <a:t>Regenerator Base Temperature Port 2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7.52222678e+06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3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1.36922676e+00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4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1.17411183e+00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5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9.08598670e+06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Regenerator Base Temperature Port 6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>
                          <a:solidFill>
                            <a:srgbClr val="FF0000"/>
                          </a:solidFill>
                        </a:rPr>
                        <a:t>7.60579741e-01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7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4.29270772e+06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69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Regenerator Base Temperature Port 8 (abs. difference)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dirty="0"/>
                        <a:t>5.21612825e+06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237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23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GB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88498-E660-48D9-9132-C0D83FBB82B3}"/>
              </a:ext>
            </a:extLst>
          </p:cNvPr>
          <p:cNvSpPr txBox="1"/>
          <p:nvPr/>
        </p:nvSpPr>
        <p:spPr>
          <a:xfrm>
            <a:off x="516890" y="1287780"/>
            <a:ext cx="1045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on (and implement) strategy for MK4 Scanner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GP Regression: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Lower relevance inputs removed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Confidence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 applied to new data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069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19248" y="2816932"/>
            <a:ext cx="8712968" cy="1224136"/>
          </a:xfrm>
        </p:spPr>
        <p:txBody>
          <a:bodyPr>
            <a:no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</a:rPr>
              <a:t>Thank you for your attention.</a:t>
            </a:r>
            <a:br>
              <a:rPr lang="en-GB" sz="3000" b="1" dirty="0">
                <a:solidFill>
                  <a:schemeClr val="bg1"/>
                </a:solidFill>
              </a:rPr>
            </a:br>
            <a:br>
              <a:rPr lang="en-GB" sz="3000" b="1" dirty="0">
                <a:solidFill>
                  <a:srgbClr val="B18A38"/>
                </a:solidFill>
              </a:rPr>
            </a:br>
            <a:r>
              <a:rPr lang="en-GB" sz="3000" b="1" dirty="0">
                <a:solidFill>
                  <a:srgbClr val="B18A38"/>
                </a:solidFill>
                <a:latin typeface="Arial" pitchFamily="34" charset="0"/>
                <a:cs typeface="Arial" pitchFamily="34" charset="0"/>
              </a:rPr>
              <a:t>ANY QUESTIONS?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08227-E5E7-4186-BD4F-34C176D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PETER L. GREEN, DIEGO ECHEVERRIA and SARINI JAYASINGHE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A82F2-471F-417C-A344-04021FFD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128F8F-2851-4536-A9C7-72A8F35850F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44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4012D-F5F1-4764-B117-D43D94DF8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9" y="860582"/>
            <a:ext cx="8687019" cy="532901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64DFCF-5AEF-48EE-A915-4CF1F7F7E341}"/>
              </a:ext>
            </a:extLst>
          </p:cNvPr>
          <p:cNvSpPr/>
          <p:nvPr/>
        </p:nvSpPr>
        <p:spPr>
          <a:xfrm>
            <a:off x="7364479" y="3564517"/>
            <a:ext cx="427085" cy="5639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5CEC6-0473-4A21-B85E-8AD6E7DA6F79}"/>
              </a:ext>
            </a:extLst>
          </p:cNvPr>
          <p:cNvSpPr/>
          <p:nvPr/>
        </p:nvSpPr>
        <p:spPr>
          <a:xfrm>
            <a:off x="7969956" y="4128489"/>
            <a:ext cx="1159933" cy="183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22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10109-14DF-4CBA-9CA8-D1614026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805969"/>
            <a:ext cx="9681018" cy="5438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A56BF2-9CDF-4EF0-A637-C8361187B703}"/>
              </a:ext>
            </a:extLst>
          </p:cNvPr>
          <p:cNvSpPr/>
          <p:nvPr/>
        </p:nvSpPr>
        <p:spPr>
          <a:xfrm>
            <a:off x="8030547" y="3782008"/>
            <a:ext cx="354563" cy="5971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AD9C2-6797-4EE2-BABC-72BD6BE35B3C}"/>
              </a:ext>
            </a:extLst>
          </p:cNvPr>
          <p:cNvSpPr/>
          <p:nvPr/>
        </p:nvSpPr>
        <p:spPr>
          <a:xfrm>
            <a:off x="74645" y="4043265"/>
            <a:ext cx="1094791" cy="192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C0F5F-1CEA-42CB-930C-61C80DEBB5B7}"/>
              </a:ext>
            </a:extLst>
          </p:cNvPr>
          <p:cNvSpPr txBox="1"/>
          <p:nvPr/>
        </p:nvSpPr>
        <p:spPr>
          <a:xfrm>
            <a:off x="9815803" y="3618922"/>
            <a:ext cx="2114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following, values above 3 now automatically set equal to zero.</a:t>
            </a:r>
          </a:p>
        </p:txBody>
      </p:sp>
    </p:spTree>
    <p:extLst>
      <p:ext uri="{BB962C8B-B14F-4D97-AF65-F5344CB8AC3E}">
        <p14:creationId xmlns:p14="http://schemas.microsoft.com/office/powerpoint/2010/main" val="44133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74D1B-AB53-47AD-88A8-54929E0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1013089"/>
            <a:ext cx="9533915" cy="5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74D1B-AB53-47AD-88A8-54929E0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2" y="1013089"/>
            <a:ext cx="9533915" cy="53432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51BD0D-FBAC-4FCA-8356-4E6926227198}"/>
              </a:ext>
            </a:extLst>
          </p:cNvPr>
          <p:cNvSpPr/>
          <p:nvPr/>
        </p:nvSpPr>
        <p:spPr>
          <a:xfrm>
            <a:off x="9154160" y="4086808"/>
            <a:ext cx="108028" cy="1772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35922-33D9-45C8-8C9C-6EC249E5C5D6}"/>
              </a:ext>
            </a:extLst>
          </p:cNvPr>
          <p:cNvSpPr/>
          <p:nvPr/>
        </p:nvSpPr>
        <p:spPr>
          <a:xfrm>
            <a:off x="5057192" y="4136571"/>
            <a:ext cx="174172" cy="926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F0301-C535-4D3E-9429-6F6B68AF829E}"/>
              </a:ext>
            </a:extLst>
          </p:cNvPr>
          <p:cNvSpPr/>
          <p:nvPr/>
        </p:nvSpPr>
        <p:spPr>
          <a:xfrm>
            <a:off x="7450079" y="4136571"/>
            <a:ext cx="174172" cy="1567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5FFA4-2263-49BF-9981-BD4A8540196F}"/>
              </a:ext>
            </a:extLst>
          </p:cNvPr>
          <p:cNvSpPr txBox="1"/>
          <p:nvPr/>
        </p:nvSpPr>
        <p:spPr>
          <a:xfrm>
            <a:off x="10580913" y="3429000"/>
            <a:ext cx="107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‘Stripes’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CDC7BF-FDE5-4A25-8AE6-BF3EDAD39248}"/>
              </a:ext>
            </a:extLst>
          </p:cNvPr>
          <p:cNvCxnSpPr/>
          <p:nvPr/>
        </p:nvCxnSpPr>
        <p:spPr>
          <a:xfrm flipH="1">
            <a:off x="9430139" y="3798332"/>
            <a:ext cx="1312506" cy="568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F602E7-855F-40D4-A6A8-78F2560E5FDA}"/>
              </a:ext>
            </a:extLst>
          </p:cNvPr>
          <p:cNvCxnSpPr/>
          <p:nvPr/>
        </p:nvCxnSpPr>
        <p:spPr>
          <a:xfrm flipH="1">
            <a:off x="7719527" y="3798332"/>
            <a:ext cx="2967134" cy="686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4CE8E-E019-449A-8E2A-4CD40EAA3BB0}"/>
              </a:ext>
            </a:extLst>
          </p:cNvPr>
          <p:cNvCxnSpPr/>
          <p:nvPr/>
        </p:nvCxnSpPr>
        <p:spPr>
          <a:xfrm flipH="1">
            <a:off x="5337110" y="3798332"/>
            <a:ext cx="5349551" cy="406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5FB71-ECA3-49D2-B893-EBB09EB7E3FC}"/>
              </a:ext>
            </a:extLst>
          </p:cNvPr>
          <p:cNvSpPr/>
          <p:nvPr/>
        </p:nvSpPr>
        <p:spPr>
          <a:xfrm>
            <a:off x="1175657" y="3738465"/>
            <a:ext cx="920621" cy="211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1334B-18B4-4B85-AD0F-255A941E2F9A}"/>
              </a:ext>
            </a:extLst>
          </p:cNvPr>
          <p:cNvSpPr/>
          <p:nvPr/>
        </p:nvSpPr>
        <p:spPr>
          <a:xfrm>
            <a:off x="1175657" y="5984033"/>
            <a:ext cx="920621" cy="211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24A28-366E-49B8-ACE9-7306F3271BDB}"/>
              </a:ext>
            </a:extLst>
          </p:cNvPr>
          <p:cNvSpPr txBox="1"/>
          <p:nvPr/>
        </p:nvSpPr>
        <p:spPr>
          <a:xfrm>
            <a:off x="146179" y="2882200"/>
            <a:ext cx="172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 0 and 15 always equal to zero – correct?</a:t>
            </a:r>
          </a:p>
        </p:txBody>
      </p:sp>
    </p:spTree>
    <p:extLst>
      <p:ext uri="{BB962C8B-B14F-4D97-AF65-F5344CB8AC3E}">
        <p14:creationId xmlns:p14="http://schemas.microsoft.com/office/powerpoint/2010/main" val="381791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04EDA-77DF-4BF1-BA56-766613ED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9" y="851524"/>
            <a:ext cx="8182231" cy="5060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1D0C86-CE21-49AA-8BEB-4623DF6FE8CF}"/>
              </a:ext>
            </a:extLst>
          </p:cNvPr>
          <p:cNvSpPr txBox="1"/>
          <p:nvPr/>
        </p:nvSpPr>
        <p:spPr>
          <a:xfrm>
            <a:off x="9088120" y="1330960"/>
            <a:ext cx="268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(Plotted with colour bar.)</a:t>
            </a:r>
          </a:p>
        </p:txBody>
      </p:sp>
    </p:spTree>
    <p:extLst>
      <p:ext uri="{BB962C8B-B14F-4D97-AF65-F5344CB8AC3E}">
        <p14:creationId xmlns:p14="http://schemas.microsoft.com/office/powerpoint/2010/main" val="24640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16163-3303-45C8-9C9B-E0B776E2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68" y="867298"/>
            <a:ext cx="8775472" cy="5417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9FEBC-27FA-437E-BCC0-9660C78DB1D1}"/>
              </a:ext>
            </a:extLst>
          </p:cNvPr>
          <p:cNvSpPr txBox="1"/>
          <p:nvPr/>
        </p:nvSpPr>
        <p:spPr>
          <a:xfrm>
            <a:off x="9408160" y="1178560"/>
            <a:ext cx="2209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Binary representation (1 if faults &gt; 0.2 and 0 otherwise). </a:t>
            </a:r>
          </a:p>
          <a:p>
            <a:endParaRPr lang="en-GB" dirty="0"/>
          </a:p>
          <a:p>
            <a:r>
              <a:rPr lang="en-GB" dirty="0"/>
              <a:t>Is still difficult to automatically difficult distinguish ‘stripes’; sometimes they are part of clusters of true fault rises?</a:t>
            </a:r>
          </a:p>
          <a:p>
            <a:endParaRPr lang="en-GB" dirty="0"/>
          </a:p>
          <a:p>
            <a:r>
              <a:rPr lang="en-GB" dirty="0"/>
              <a:t>Probably need something other than the DBSCAN approach.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944EF-D50A-45B8-B7D4-995A98493EA1}"/>
              </a:ext>
            </a:extLst>
          </p:cNvPr>
          <p:cNvSpPr/>
          <p:nvPr/>
        </p:nvSpPr>
        <p:spPr>
          <a:xfrm>
            <a:off x="6192520" y="1661160"/>
            <a:ext cx="177800" cy="3926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3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PETER L. GREEN, DIEGO ECHEVERRIA and SARINI JAYASINGHE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8F8F-2851-4536-A9C7-72A8F35850F7}" type="slidenum">
              <a:rPr lang="en-GB" smtClean="0"/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5CA1BE-F3F6-4B05-883D-DA8E2BDE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862"/>
            <a:ext cx="10515600" cy="353965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B18A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MK4 Fault Scanner Data</a:t>
            </a:r>
            <a:endParaRPr lang="en-GB" sz="3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5B6D2-DE94-4D95-A40D-5D5ACFCD1067}"/>
              </a:ext>
            </a:extLst>
          </p:cNvPr>
          <p:cNvSpPr txBox="1"/>
          <p:nvPr/>
        </p:nvSpPr>
        <p:spPr>
          <a:xfrm>
            <a:off x="4104640" y="1275081"/>
            <a:ext cx="78536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the image processing literature, it looks like we have something similar to ‘stripe noise’ (though it’s occurring for different reasons in our case).</a:t>
            </a:r>
          </a:p>
          <a:p>
            <a:endParaRPr lang="en-GB" dirty="0"/>
          </a:p>
          <a:p>
            <a:r>
              <a:rPr lang="en-GB" dirty="0"/>
              <a:t>Recent literature [Lie </a:t>
            </a:r>
            <a:r>
              <a:rPr lang="en-GB" i="1" dirty="0"/>
              <a:t>et al.</a:t>
            </a:r>
            <a:r>
              <a:rPr lang="en-GB" dirty="0"/>
              <a:t>, 2018] concerns generic algorithms that can address changes in stripe orientation.</a:t>
            </a:r>
          </a:p>
          <a:p>
            <a:endParaRPr lang="en-GB" dirty="0"/>
          </a:p>
          <a:p>
            <a:r>
              <a:rPr lang="en-GB" dirty="0"/>
              <a:t>Good news; our stripes are always vertical (for the MK4 at least) so we might be able to lean on some more traditional approaches.</a:t>
            </a:r>
          </a:p>
          <a:p>
            <a:endParaRPr lang="en-GB" dirty="0"/>
          </a:p>
          <a:p>
            <a:r>
              <a:rPr lang="en-GB" dirty="0"/>
              <a:t>Bad news; our stripes are not periodic, preventing the use of frequency-domain methods like [Pan et al., 1992]. We need a way of measuring ‘uniformity’ across the ribbon…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6C6A6-1B65-4DF9-9E1C-6A58E8A1F259}"/>
              </a:ext>
            </a:extLst>
          </p:cNvPr>
          <p:cNvSpPr txBox="1"/>
          <p:nvPr/>
        </p:nvSpPr>
        <p:spPr>
          <a:xfrm>
            <a:off x="538025" y="4919185"/>
            <a:ext cx="10754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Liu, X., Lu, X., Shen, H., Yuan, Q., &amp; Zhang, L. (2018). Oblique stripe removal in remote sensing images via oriented variation. </a:t>
            </a:r>
            <a:r>
              <a:rPr lang="en-GB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arXiv:1809.02043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Pan, J. J., &amp; Chang, C. I. (1992).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Destriping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Landsat MSS images by filtering techniques.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Photogrammetric engineering and remote sensing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58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1417-1417.</a:t>
            </a:r>
            <a:endParaRPr lang="en-GB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156376-7E2B-4851-AFAE-1EA43D23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8" y="940047"/>
            <a:ext cx="3724082" cy="38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197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54465209625D4CB369453FB2E2B467" ma:contentTypeVersion="6" ma:contentTypeDescription="Create a new document." ma:contentTypeScope="" ma:versionID="f2f955f05461eb9b22d7b185a228daa3">
  <xsd:schema xmlns:xsd="http://www.w3.org/2001/XMLSchema" xmlns:xs="http://www.w3.org/2001/XMLSchema" xmlns:p="http://schemas.microsoft.com/office/2006/metadata/properties" xmlns:ns2="c6535d9a-7d45-4ead-bb0b-dea21fd11d16" targetNamespace="http://schemas.microsoft.com/office/2006/metadata/properties" ma:root="true" ma:fieldsID="7e7f3b8bac52a1123316c2ba2a559409" ns2:_="">
    <xsd:import namespace="c6535d9a-7d45-4ead-bb0b-dea21fd11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35d9a-7d45-4ead-bb0b-dea21fd11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1EC74E-BCA9-4ADE-8A96-153DC1193A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49DF4B-3BA3-4372-804A-3BF851B9F0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7CF59-A7AF-476B-A3D2-2ABD24B0B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35d9a-7d45-4ead-bb0b-dea21fd11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Microsoft Office PowerPoint</Application>
  <PresentationFormat>Widescreen</PresentationFormat>
  <Paragraphs>252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2_Office Theme</vt:lpstr>
      <vt:lpstr>3_Office Theme</vt:lpstr>
      <vt:lpstr>NSG Pilkington – University of Liverpool Machine Learning Project:  03/06/2021</vt:lpstr>
      <vt:lpstr>Today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MK4 Fault Scanner Data</vt:lpstr>
      <vt:lpstr>GP Regression</vt:lpstr>
      <vt:lpstr>GP Regression</vt:lpstr>
      <vt:lpstr>GP Regression</vt:lpstr>
      <vt:lpstr>GP Regression</vt:lpstr>
      <vt:lpstr>GP Regression</vt:lpstr>
      <vt:lpstr>Next Steps</vt:lpstr>
      <vt:lpstr>Thank you for your attention.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NSG Pilkington – University of Liverpool Machine Learning Project:  25/11/2020</dc:title>
  <dc:creator>Diego Echeverria</dc:creator>
  <cp:lastModifiedBy>Peter Green</cp:lastModifiedBy>
  <cp:revision>1340</cp:revision>
  <dcterms:created xsi:type="dcterms:W3CDTF">2020-12-01T17:36:12Z</dcterms:created>
  <dcterms:modified xsi:type="dcterms:W3CDTF">2021-06-03T07:59:20Z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0x0101005754465209625D4CB369453FB2E2B467</vt:lpwstr>
  </property>
</Properties>
</file>